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2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8" autoAdjust="0"/>
    <p:restoredTop sz="94700" autoAdjust="0"/>
  </p:normalViewPr>
  <p:slideViewPr>
    <p:cSldViewPr>
      <p:cViewPr varScale="1">
        <p:scale>
          <a:sx n="74" d="100"/>
          <a:sy n="74" d="100"/>
        </p:scale>
        <p:origin x="-10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DBE996-DBB2-4492-B0E8-6A970389634D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94CC52-29BC-4ED4-B1F7-68C7A7D808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EA115E7-3B5F-48D7-9FDB-D4BE724F9601}" type="datetimeFigureOut">
              <a:rPr lang="en-US" smtClean="0"/>
              <a:pPr/>
              <a:t>1/18/2012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E78CD8-1A36-43A0-83DC-0552F3166B8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24200" y="304801"/>
            <a:ext cx="3581400" cy="914399"/>
          </a:xfrm>
        </p:spPr>
        <p:txBody>
          <a:bodyPr>
            <a:normAutofit/>
          </a:bodyPr>
          <a:lstStyle/>
          <a:p>
            <a:r>
              <a:rPr lang="en-US" dirty="0"/>
              <a:t>O</a:t>
            </a:r>
            <a:r>
              <a:rPr lang="en-US" dirty="0" smtClean="0"/>
              <a:t>rangutans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791200"/>
            <a:ext cx="6400800" cy="1066800"/>
          </a:xfrm>
        </p:spPr>
        <p:txBody>
          <a:bodyPr/>
          <a:lstStyle/>
          <a:p>
            <a:r>
              <a:rPr lang="en-US" dirty="0" smtClean="0"/>
              <a:t>By: Keira Korzeb</a:t>
            </a:r>
            <a:endParaRPr lang="en-US" dirty="0"/>
          </a:p>
        </p:txBody>
      </p:sp>
      <p:pic>
        <p:nvPicPr>
          <p:cNvPr id="1026" name="Picture 2" descr="http://www.allaboutwildlife.com/wp-content/uploads/2009/09/OrangsByDoaZo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-3775676"/>
            <a:ext cx="2514600" cy="37756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916 -0.01365 L 0.2625 0.8302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9200" y="4419600"/>
            <a:ext cx="7391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dirty="0" smtClean="0"/>
              <a:t>Thanks for watching!</a:t>
            </a:r>
            <a:endParaRPr lang="en-US" sz="8000" dirty="0"/>
          </a:p>
        </p:txBody>
      </p:sp>
      <p:pic>
        <p:nvPicPr>
          <p:cNvPr id="1026" name="Picture 2" descr="http://www.cosmosmagazine.com/files/imagecache/feature/files/features/online/20091022_orangut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0"/>
            <a:ext cx="3200400" cy="4267200"/>
          </a:xfrm>
          <a:prstGeom prst="rect">
            <a:avLst/>
          </a:prstGeom>
          <a:noFill/>
        </p:spPr>
      </p:pic>
      <p:pic>
        <p:nvPicPr>
          <p:cNvPr id="1028" name="Picture 4" descr="http://discover-indo.tierranet.com/blog/wp-content/uploads/2011/11/orangutans-4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57200"/>
            <a:ext cx="5410200" cy="352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eseenbegreen.files.wordpress.com/2009/11/baby-orangut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-1749552"/>
            <a:ext cx="2133600" cy="1749552"/>
          </a:xfrm>
          <a:prstGeom prst="rect">
            <a:avLst/>
          </a:prstGeom>
          <a:noFill/>
        </p:spPr>
      </p:pic>
      <p:pic>
        <p:nvPicPr>
          <p:cNvPr id="4100" name="Picture 4" descr="http://globalpatriot.com/wp-content/uploads/2008/11/palm-oil-tre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6858000"/>
            <a:ext cx="2057400" cy="2743201"/>
          </a:xfrm>
          <a:prstGeom prst="rect">
            <a:avLst/>
          </a:prstGeom>
          <a:noFill/>
        </p:spPr>
      </p:pic>
      <p:pic>
        <p:nvPicPr>
          <p:cNvPr id="4102" name="Picture 6" descr="http://store.saveyourworld.com/v/vspfiles/assets/images/palmo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6858000"/>
            <a:ext cx="2522838" cy="1905000"/>
          </a:xfrm>
          <a:prstGeom prst="rect">
            <a:avLst/>
          </a:prstGeom>
          <a:noFill/>
        </p:spPr>
      </p:pic>
      <p:pic>
        <p:nvPicPr>
          <p:cNvPr id="4104" name="Picture 8" descr="http://images.sciencedaily.com/2009/06/090618084304-lar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-2057018"/>
            <a:ext cx="3093260" cy="205701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981200" y="381000"/>
            <a:ext cx="358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Palm Oil and Orangutans don’t mix!</a:t>
            </a:r>
            <a:endParaRPr lang="en-US" sz="2000" dirty="0"/>
          </a:p>
        </p:txBody>
      </p:sp>
      <p:pic>
        <p:nvPicPr>
          <p:cNvPr id="4106" name="Picture 10" descr="http://www.acuteaday.com/blog/wp-content/uploads/2011/11/sweet-and-adorable-orangutan-bab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67200" y="6858000"/>
            <a:ext cx="2514600" cy="2216258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542E-6 L 0.71667 0.29979 " pathEditMode="relative" ptsTypes="AA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66667E-6 2.13972E-6 L -0.05834 -0.42193 " pathEditMode="relative" ptsTypes="AA">
                                      <p:cBhvr>
                                        <p:cTn id="9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93 0.12769 L -0.62326 0.49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1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49 0.08813 L 0.25017 -0.5780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" y="-3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06153 L -0.37084 -0.3724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1524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Where  bad things are happening</a:t>
            </a:r>
            <a:endParaRPr lang="en-US" dirty="0"/>
          </a:p>
        </p:txBody>
      </p:sp>
      <p:pic>
        <p:nvPicPr>
          <p:cNvPr id="53250" name="Picture 2" descr="http://www.pbs.org/edens/borneo/images/map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0"/>
            <a:ext cx="3276600" cy="3061238"/>
          </a:xfrm>
          <a:prstGeom prst="rect">
            <a:avLst/>
          </a:prstGeom>
          <a:noFill/>
        </p:spPr>
      </p:pic>
      <p:pic>
        <p:nvPicPr>
          <p:cNvPr id="53252" name="Picture 4" descr="http://www.maf-uk.org/uploads/images/Sumatra2%234%2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6858000"/>
            <a:ext cx="2438400" cy="28309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" y="3200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Borneo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62600" y="18288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Sumatra</a:t>
            </a:r>
            <a:endParaRPr lang="en-US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243 -0.02545 C 0.10399 -0.0273 0.10677 -0.03054 0.10781 -0.03262 C 0.11302 -0.04256 0.10399 -0.02984 0.11059 -0.03863 C 0.11267 -0.04742 0.11093 -0.04418 0.1151 -0.04927 C 0.11632 -0.05459 0.1184 -0.05737 0.12222 -0.05899 C 0.12656 -0.06755 0.1283 -0.06755 0.13489 -0.07217 C 0.13836 -0.07472 0.14132 -0.07796 0.14479 -0.0805 C 0.14965 -0.0842 0.15277 -0.08883 0.15833 -0.09022 C 0.16857 -0.09669 0.17743 -0.10641 0.18715 -0.11427 C 0.19149 -0.12144 0.19705 -0.12491 0.20243 -0.13093 C 0.20937 -0.13856 0.21545 -0.14735 0.22413 -0.15152 C 0.22916 -0.15822 0.23472 -0.16262 0.24027 -0.16817 C 0.24652 -0.17419 0.25121 -0.18159 0.25833 -0.18621 C 0.26232 -0.192 0.2658 -0.19847 0.271 -0.20171 C 0.28107 -0.21582 0.29236 -0.22739 0.3033 -0.24034 C 0.30764 -0.24543 0.31354 -0.24821 0.31771 -0.25353 C 0.32812 -0.26741 0.33975 -0.28591 0.35295 -0.29424 C 0.3625 -0.30719 0.37396 -0.31737 0.3835 -0.33033 C 0.39774 -0.34976 0.41076 -0.37104 0.42586 -0.38908 C 0.43142 -0.39625 0.43819 -0.40319 0.44392 -0.4106 C 0.45625 -0.42679 0.46562 -0.44691 0.47639 -0.46472 C 0.47777 -0.47351 0.48298 -0.4786 0.48611 -0.48624 C 0.4868 -0.48809 0.48715 -0.4904 0.48784 -0.49225 C 0.48836 -0.49364 0.48923 -0.4948 0.48975 -0.49595 C 0.49149 -0.50636 0.49548 -0.51492 0.49774 -0.52464 C 0.49861 -0.53828 0.49861 -0.54314 0.50156 -0.55471 C 0.50382 -0.58316 0.50347 -0.57738 0.50156 -0.62665 C 0.50104 -0.63428 0.49948 -0.64192 0.49861 -0.64955 C 0.49392 -0.68841 0.46093 -0.68286 0.43836 -0.68564 C 0.42413 -0.68517 0.40955 -0.68564 0.39531 -0.68448 C 0.38298 -0.68355 0.37361 -0.6662 0.36267 -0.66273 C 0.35955 -0.6588 0.35711 -0.6558 0.35295 -0.65441 C 0.35052 -0.64978 0.34791 -0.64816 0.34479 -0.64469 C 0.33871 -0.63775 0.33246 -0.63058 0.32673 -0.62318 C 0.31632 -0.60976 0.30989 -0.59033 0.29791 -0.57877 C 0.296 -0.57206 0.29305 -0.56859 0.28975 -0.56304 C 0.28819 -0.55448 0.28975 -0.55957 0.28264 -0.54985 C 0.28003 -0.54615 0.27951 -0.54083 0.27725 -0.53667 C 0.27448 -0.53158 0.26857 -0.52371 0.26649 -0.51747 C 0.26198 -0.50335 0.25382 -0.49063 0.24757 -0.47791 C 0.24218 -0.46704 0.23802 -0.44067 0.23489 -0.42748 C 0.23177 -0.39672 0.22725 -0.35947 0.23576 -0.33148 C 0.23836 -0.32316 0.23802 -0.31598 0.24201 -0.30858 C 0.24514 -0.2947 0.25225 -0.28568 0.26007 -0.2762 C 0.26771 -0.26741 0.27257 -0.26001 0.28264 -0.25584 C 0.28698 -0.25006 0.29548 -0.24705 0.30156 -0.24497 C 0.31736 -0.23271 0.346 -0.2297 0.36336 -0.22831 C 0.36649 -0.22785 0.37274 -0.22693 0.37639 -0.22577 C 0.3783 -0.22508 0.38177 -0.22346 0.38177 -0.22323 C 0.41024 -0.22415 0.43611 -0.22646 0.46441 -0.22831 C 0.47534 -0.23063 0.48611 -0.23502 0.49705 -0.2378 C 0.50104 -0.24381 0.50798 -0.24451 0.51319 -0.24867 C 0.51961 -0.25399 0.52621 -0.26024 0.53211 -0.26671 C 0.53611 -0.27134 0.53593 -0.27342 0.54114 -0.2762 C 0.54861 -0.28961 0.54409 -0.28337 0.55468 -0.29424 L 0.55468 -0.29401 C 0.56232 -0.30696 0.575 -0.32177 0.58541 -0.33033 C 0.58802 -0.33912 0.59045 -0.33773 0.59427 -0.34467 C 0.59514 -0.34606 0.59531 -0.34814 0.59618 -0.34953 C 0.6 -0.35531 0.60555 -0.3597 0.60972 -0.36502 C 0.61041 -0.36757 0.61493 -0.38006 0.61597 -0.38191 C 0.61666 -0.38307 0.61788 -0.3833 0.61875 -0.38422 C 0.62135 -0.387 0.62014 -0.38723 0.62222 -0.3914 C 0.62448 -0.39579 0.62864 -0.40458 0.62864 -0.40435 C 0.62968 -0.41013 0.63194 -0.41499 0.63489 -0.41915 C 0.63715 -0.42841 0.6401 -0.43928 0.64114 -0.44899 C 0.64184 -0.45501 0.64305 -0.46704 0.64305 -0.46681 C 0.64271 -0.52117 0.64965 -0.57668 0.64027 -0.62919 C 0.63819 -0.65487 0.63298 -0.69049 0.61875 -0.70946 C 0.61736 -0.71455 0.60972 -0.72519 0.60694 -0.72889 C 0.60486 -0.7319 0.60243 -0.73768 0.59982 -0.73953 C 0.59878 -0.74023 0.59739 -0.74023 0.59618 -0.74069 C 0.59531 -0.74115 0.59427 -0.74138 0.5934 -0.74208 C 0.59218 -0.743 0.59097 -0.74416 0.58975 -0.74555 C 0.58906 -0.74624 0.58871 -0.7474 0.58802 -0.74809 C 0.58298 -0.75249 0.57413 -0.75688 0.56823 -0.75873 C 0.53489 -0.78927 0.48941 -0.78094 0.45191 -0.78163 C 0.43524 -0.78372 0.41892 -0.78557 0.40243 -0.78649 C 0.3625 -0.78603 0.32257 -0.78603 0.28264 -0.7851 C 0.27378 -0.78487 0.26423 -0.77793 0.25555 -0.77562 C 0.246 -0.76937 0.23559 -0.76521 0.22586 -0.75873 C 0.21857 -0.75388 0.21267 -0.7474 0.20434 -0.74555 C 0.19739 -0.73676 0.1783 -0.72774 0.16909 -0.72149 C 0.16389 -0.71802 0.15989 -0.71108 0.15468 -0.70715 C 0.13767 -0.69373 0.14948 -0.70507 0.13941 -0.69628 C 0.13194 -0.68957 0.12482 -0.68078 0.11597 -0.67846 C 0.1092 -0.67222 0.10173 -0.66852 0.09427 -0.66389 C 0.09253 -0.66273 0.09062 -0.66181 0.08889 -0.66042 C 0.08732 -0.65903 0.08611 -0.65672 0.08437 -0.65556 C 0.0809 -0.65348 0.07725 -0.65233 0.07361 -0.65071 C 0.07152 -0.64978 0.07014 -0.64724 0.06823 -0.64585 C 0.06475 -0.6433 0.06076 -0.64168 0.05746 -0.63868 C 0.05625 -0.63752 0.05503 -0.63613 0.05382 -0.63521 C 0.04982 -0.63197 0.04514 -0.63104 0.04114 -0.62804 C 0.03524 -0.62364 0.02934 -0.61693 0.02309 -0.61346 C 0.01718 -0.61023 0.01111 -0.60953 0.00607 -0.60398 C 0.0033 -0.60074 0.00139 -0.59658 -0.00122 -0.59311 C -0.00382 -0.5783 -0.00417 -0.56188 -0.00018 -0.54754 C 0.00191 -0.52741 0.0033 -0.50682 0.0033 -0.48624 " pathEditMode="relative" rAng="0" ptsTypes="ffffffffffffffffffffffffffffffffffffffffffffffffffffffFfffffffffffffffffffffffffffffffffffffffffffA">
                                      <p:cBhvr>
                                        <p:cTn id="6" dur="50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3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7 -0.20911 C 0.0059 -0.21189 0.00295 -0.21073 0.00833 -0.21281 C 0.01701 -0.22045 0.0243 -0.23109 0.03437 -0.23548 C 0.0375 -0.23965 0.04184 -0.24358 0.04618 -0.2452 C 0.04791 -0.24867 0.0533 -0.25352 0.0533 -0.25352 C 0.05625 -0.25931 0.06441 -0.26463 0.06961 -0.26671 C 0.07014 -0.26787 0.07066 -0.26949 0.07135 -0.27041 C 0.07205 -0.27134 0.07343 -0.27157 0.07413 -0.27272 C 0.075 -0.27411 0.07517 -0.27619 0.07586 -0.27758 C 0.08038 -0.28637 0.0875 -0.29285 0.09305 -0.30025 C 0.09878 -0.30789 0.10364 -0.31575 0.11007 -0.322 C 0.11475 -0.32662 0.11892 -0.33055 0.12274 -0.33634 C 0.12396 -0.33796 0.125 -0.33981 0.12639 -0.3412 C 0.12812 -0.34305 0.13177 -0.34605 0.13177 -0.34605 C 0.13385 -0.35137 0.13715 -0.356 0.14166 -0.35785 C 0.14392 -0.36178 0.14687 -0.36502 0.14896 -0.36872 C 0.15191 -0.37404 0.15312 -0.37867 0.15521 -0.38445 C 0.1585 -0.39371 0.16614 -0.40226 0.17135 -0.40967 C 0.17274 -0.41753 0.17517 -0.42424 0.17951 -0.43002 C 0.18107 -0.43627 0.18402 -0.44136 0.18663 -0.44668 C 0.18923 -0.45177 0.18993 -0.45593 0.19305 -0.46009 C 0.19427 -0.46495 0.19531 -0.46981 0.1967 -0.47444 C 0.19791 -0.49364 0.19843 -0.51307 0.19566 -0.53204 C 0.19461 -0.55008 0.19166 -0.5709 0.18125 -0.58362 C 0.17916 -0.59264 0.17396 -0.6049 0.16771 -0.60999 C 0.16649 -0.61485 0.16545 -0.6167 0.16232 -0.61971 C 0.16111 -0.62433 0.16041 -0.62549 0.15694 -0.62688 C 0.15295 -0.63035 0.14896 -0.63243 0.14444 -0.63405 C 0.14253 -0.63474 0.13889 -0.63636 0.13889 -0.63636 C 0.12934 -0.65047 0.13732 -0.63983 0.10208 -0.63775 C 0.09097 -0.63705 0.07725 -0.63266 0.06684 -0.62688 C 0.06215 -0.62433 0.0585 -0.62109 0.0533 -0.61971 C 0.04427 -0.60999 0.0559 -0.62132 0.04531 -0.61485 C 0.03975 -0.61161 0.03646 -0.60467 0.0309 -0.60282 C 0.02916 -0.59357 0.03159 -0.60166 0.02639 -0.59565 C 0.02309 -0.59195 0.02187 -0.58732 0.01823 -0.58362 C 0.01475 -0.57622 0.0085 -0.56928 0.00382 -0.56326 C -0.0033 -0.55401 -0.00799 -0.54129 -0.01424 -0.53088 C -0.01563 -0.52486 -0.02327 -0.51631 -0.02327 -0.51631 C -0.02518 -0.50844 -0.02917 -0.50243 -0.03403 -0.49711 C -0.03664 -0.48993 -0.03716 -0.48739 -0.04219 -0.48392 C -0.04445 -0.47444 -0.04688 -0.47282 -0.05209 -0.46588 C -0.0533 -0.46102 -0.05591 -0.46125 -0.05834 -0.45639 C -0.06198 -0.44945 -0.06459 -0.44413 -0.06997 -0.43951 C -0.07379 -0.43025 -0.07969 -0.42447 -0.08542 -0.41799 C -0.08889 -0.41383 -0.08785 -0.41337 -0.09167 -0.40828 C -0.09827 -0.39972 -0.10591 -0.38977 -0.11424 -0.38445 C -0.11719 -0.38029 -0.11962 -0.37612 -0.12414 -0.37474 C -0.12657 -0.37404 -0.13125 -0.37242 -0.13125 -0.37242 C -0.13629 -0.36895 -0.14115 -0.36849 -0.1467 -0.36757 C -0.15816 -0.36872 -0.16806 -0.37104 -0.179 -0.37474 C -0.1842 -0.38121 -0.17604 -0.37173 -0.18542 -0.37959 C -0.18889 -0.3826 -0.18941 -0.38653 -0.19341 -0.38908 C -0.19549 -0.39903 -0.19289 -0.38885 -0.19705 -0.39879 C -0.19879 -0.40273 -0.19914 -0.40782 -0.2007 -0.41198 C -0.20157 -0.41984 -0.20243 -0.42609 -0.20434 -0.43349 C -0.20643 -0.45709 -0.20539 -0.48091 -0.2033 -0.50451 C -0.20261 -0.51214 -0.20313 -0.5207 -0.19983 -0.52718 C -0.19809 -0.53481 -0.19792 -0.54268 -0.19532 -0.55008 C -0.19358 -0.55494 -0.18993 -0.56442 -0.18993 -0.56442 C -0.18924 -0.56974 -0.18716 -0.58154 -0.18438 -0.58478 C -0.18282 -0.59033 -0.18143 -0.59218 -0.179 -0.5968 C -0.17691 -0.60536 -0.17309 -0.61323 -0.16736 -0.61832 C -0.16407 -0.6278 -0.16771 -0.61947 -0.16285 -0.62572 C -0.15764 -0.63243 -0.15382 -0.64099 -0.14844 -0.64723 C -0.14479 -0.6514 -0.13976 -0.6544 -0.13577 -0.6581 C -0.1316 -0.66204 -0.12986 -0.6662 -0.125 -0.66875 C -0.12049 -0.67545 -0.11424 -0.68008 -0.10886 -0.68563 C -0.10729 -0.68725 -0.10625 -0.6898 -0.10434 -0.69049 C -0.09705 -0.69303 -0.1 -0.69188 -0.09532 -0.69396 C -0.08785 -0.7009 -0.07622 -0.70067 -0.06736 -0.70252 C -0.05747 -0.70206 -0.04757 -0.70252 -0.03768 -0.70136 C -0.03386 -0.7009 -0.03316 -0.67245 -0.03316 -0.67013 " pathEditMode="relative" ptsTypes="ffffffffffffffffffffffffffffffffffffffffffffffffffffffffffffffffffffffffA">
                                      <p:cBhvr>
                                        <p:cTn id="9" dur="3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1524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Foods that have Palm Oil and foods that don’t!</a:t>
            </a:r>
            <a:endParaRPr lang="en-US" dirty="0"/>
          </a:p>
        </p:txBody>
      </p:sp>
      <p:pic>
        <p:nvPicPr>
          <p:cNvPr id="1026" name="Picture 2" descr="http://obrag.org/wp-content/uploads/2011/11/palm-oi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04999"/>
            <a:ext cx="2971800" cy="24473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5800" y="12954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Has Palm Oil</a:t>
            </a:r>
            <a:endParaRPr lang="en-US" dirty="0"/>
          </a:p>
        </p:txBody>
      </p:sp>
      <p:pic>
        <p:nvPicPr>
          <p:cNvPr id="1028" name="Picture 4" descr="http://www.ethiscore.org/images/reports/261405palmoi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2209800"/>
            <a:ext cx="3405779" cy="2514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7400" y="1524000"/>
            <a:ext cx="2590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Doesn’t have Palm Oil</a:t>
            </a:r>
            <a:endParaRPr lang="en-US" dirty="0"/>
          </a:p>
        </p:txBody>
      </p:sp>
      <p:pic>
        <p:nvPicPr>
          <p:cNvPr id="1030" name="Picture 6" descr="X Icon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130475" y="-26036588"/>
            <a:ext cx="2857500" cy="2857500"/>
          </a:xfrm>
          <a:prstGeom prst="rect">
            <a:avLst/>
          </a:prstGeom>
          <a:noFill/>
        </p:spPr>
      </p:pic>
      <p:pic>
        <p:nvPicPr>
          <p:cNvPr id="1032" name="Picture 8" descr="X Icon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130475" y="-26036588"/>
            <a:ext cx="2857500" cy="2857500"/>
          </a:xfrm>
          <a:prstGeom prst="rect">
            <a:avLst/>
          </a:prstGeom>
          <a:noFill/>
        </p:spPr>
      </p:pic>
      <p:pic>
        <p:nvPicPr>
          <p:cNvPr id="1034" name="Picture 10" descr="X Icon Clip A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130475" y="-26036588"/>
            <a:ext cx="2857500" cy="2857500"/>
          </a:xfrm>
          <a:prstGeom prst="rect">
            <a:avLst/>
          </a:prstGeom>
          <a:noFill/>
        </p:spPr>
      </p:pic>
      <p:sp>
        <p:nvSpPr>
          <p:cNvPr id="1036" name="AutoShape 12" descr="http://images1.wikia.nocookie.net/__cb20110131003539/zomg/images/4/4d/Red-X.svg"/>
          <p:cNvSpPr>
            <a:spLocks noChangeAspect="1" noChangeArrowheads="1"/>
          </p:cNvSpPr>
          <p:nvPr/>
        </p:nvSpPr>
        <p:spPr bwMode="auto">
          <a:xfrm>
            <a:off x="155575" y="-2528888"/>
            <a:ext cx="5276850" cy="5276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200400" y="6858000"/>
            <a:ext cx="373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Bad</a:t>
            </a:r>
            <a:endParaRPr lang="en-US" sz="9600" dirty="0"/>
          </a:p>
        </p:txBody>
      </p:sp>
      <p:sp>
        <p:nvSpPr>
          <p:cNvPr id="12" name="TextBox 11"/>
          <p:cNvSpPr txBox="1"/>
          <p:nvPr/>
        </p:nvSpPr>
        <p:spPr>
          <a:xfrm>
            <a:off x="0" y="6858000"/>
            <a:ext cx="3048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Good</a:t>
            </a:r>
            <a:endParaRPr lang="en-US" sz="9600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11427 L -0.2625 -0.6250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166 -0.08096 L 0.60833 -0.5473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3" y="-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8400" y="304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does it look like?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2954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Palm Oil</a:t>
            </a:r>
            <a:endParaRPr lang="en-US" dirty="0"/>
          </a:p>
        </p:txBody>
      </p:sp>
      <p:pic>
        <p:nvPicPr>
          <p:cNvPr id="18434" name="Picture 2" descr="http://edu.glogster.com/media/4/13/87/86/138786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3400" y="6858000"/>
            <a:ext cx="4114800" cy="27432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29200" y="129540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This is what it looks like when they are cutting down trees to plant only Pam Oil trees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5029200" y="5257800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We don’t want that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43600" y="5943600"/>
            <a:ext cx="2438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Do you know how many orangutans they killed during the process  of doing that.</a:t>
            </a:r>
            <a:endParaRPr lang="en-US" sz="1400" dirty="0"/>
          </a:p>
        </p:txBody>
      </p:sp>
      <p:pic>
        <p:nvPicPr>
          <p:cNvPr id="18436" name="Picture 4" descr="http://www.topnews.in/files/crude-palm-oi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6858000"/>
            <a:ext cx="1676400" cy="1676400"/>
          </a:xfrm>
          <a:prstGeom prst="rect">
            <a:avLst/>
          </a:prstGeom>
          <a:noFill/>
        </p:spPr>
      </p:pic>
      <p:pic>
        <p:nvPicPr>
          <p:cNvPr id="18438" name="Picture 6" descr="http://www.developing8.org/wp-content/uploads/palmo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6858000"/>
            <a:ext cx="2304814" cy="1524000"/>
          </a:xfrm>
          <a:prstGeom prst="rect">
            <a:avLst/>
          </a:prstGeom>
          <a:noFill/>
        </p:spPr>
      </p:pic>
      <p:pic>
        <p:nvPicPr>
          <p:cNvPr id="18440" name="Picture 8" descr="http://www.manufacturer.com/cimages/product/www.alibaba.com/0531/r/Crude_Palm_Oil_50_000mt_For_June_July_Delive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62400" y="8534400"/>
            <a:ext cx="3962400" cy="2401961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91 -0.11658 L 0.54791 -0.693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3 -0.12213 L -0.40833 -0.7439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0" y="-3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38 -0.08883 L -0.39271 -0.64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-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 -0.04164 L -0.39167 -0.6301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" y="-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3048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What it looks like after they cut down the trees</a:t>
            </a:r>
            <a:endParaRPr lang="en-US" dirty="0"/>
          </a:p>
        </p:txBody>
      </p:sp>
      <p:pic>
        <p:nvPicPr>
          <p:cNvPr id="19458" name="Picture 2" descr="http://chiloekayak.com/images/dead_trees_in_chepu_(600_x_45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3200" y="6858000"/>
            <a:ext cx="3860800" cy="28956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81000" y="609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That’s not a home!</a:t>
            </a:r>
            <a:endParaRPr lang="en-US" dirty="0"/>
          </a:p>
        </p:txBody>
      </p:sp>
      <p:pic>
        <p:nvPicPr>
          <p:cNvPr id="19460" name="Picture 4" descr="http://travel.mongabay.com/indonesia/600/kalimantan_01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6858000"/>
            <a:ext cx="3886200" cy="2590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057400" y="449580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If we help they will be happy!</a:t>
            </a:r>
            <a:endParaRPr lang="en-US" dirty="0"/>
          </a:p>
        </p:txBody>
      </p:sp>
      <p:pic>
        <p:nvPicPr>
          <p:cNvPr id="2050" name="Picture 2" descr="http://i.telegraph.co.uk/multimedia/archive/01450/orangutan_1450579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4800600"/>
            <a:ext cx="3124200" cy="1956022"/>
          </a:xfrm>
          <a:prstGeom prst="rect">
            <a:avLst/>
          </a:prstGeom>
          <a:noFill/>
        </p:spPr>
      </p:pic>
      <p:pic>
        <p:nvPicPr>
          <p:cNvPr id="2052" name="Picture 4" descr="http://4.bp.blogspot.com/_6r8_7oPQoWY/TTdlpC-cekI/AAAAAAAADF4/-5lpJIn58tk/s640/Orangutan2_468x6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4800600"/>
            <a:ext cx="1676400" cy="1914932"/>
          </a:xfrm>
          <a:prstGeom prst="rect">
            <a:avLst/>
          </a:prstGeom>
          <a:noFill/>
        </p:spPr>
      </p:pic>
      <p:pic>
        <p:nvPicPr>
          <p:cNvPr id="3" name="Picture 2" descr="http://edu.glogster.com/media/3/13/87/51/1387519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4800600"/>
            <a:ext cx="3286125" cy="19812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6 -0.18899 L -0.54722 -0.7661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" y="-2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3 -0.15544 L 0.5375 -0.7217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-2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attyshenker.com/wp-content/uploads/2011/02/IMG_169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2400" y="6858000"/>
            <a:ext cx="2641600" cy="1981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362200" y="15240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Palm Oil and Orangutans</a:t>
            </a:r>
            <a:endParaRPr lang="en-US" dirty="0"/>
          </a:p>
        </p:txBody>
      </p:sp>
      <p:pic>
        <p:nvPicPr>
          <p:cNvPr id="21508" name="Picture 4" descr="http://williamcalvin.com/portraits/orangutan/SDZoo%20103adj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2800" y="-2522729"/>
            <a:ext cx="1981200" cy="2522729"/>
          </a:xfrm>
          <a:prstGeom prst="rect">
            <a:avLst/>
          </a:prstGeom>
          <a:noFill/>
        </p:spPr>
      </p:pic>
      <p:pic>
        <p:nvPicPr>
          <p:cNvPr id="21510" name="Picture 6" descr="http://vari.co.in/images/crops/Palm%20oi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858000"/>
            <a:ext cx="1943100" cy="2590800"/>
          </a:xfrm>
          <a:prstGeom prst="rect">
            <a:avLst/>
          </a:prstGeom>
          <a:noFill/>
        </p:spPr>
      </p:pic>
      <p:pic>
        <p:nvPicPr>
          <p:cNvPr id="21512" name="Picture 8" descr="http://www.colonialchem.com/admin/uploads/50_PalmOi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209799"/>
            <a:ext cx="3505200" cy="2209800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-0.13324 L -0.66389 -0.832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4 0.16146 L -0.73334 0.89429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" y="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18875 L 0.70208 -0.8882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34 0.13879 L 0.60833 0.84941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8" y="3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24200" y="152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More Palm Oil Products</a:t>
            </a:r>
            <a:endParaRPr lang="en-US" dirty="0"/>
          </a:p>
        </p:txBody>
      </p:sp>
      <p:pic>
        <p:nvPicPr>
          <p:cNvPr id="22530" name="Picture 2" descr="http://newsimg.bbc.co.uk/media/images/47329000/jpg/_47329895_trolley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858000"/>
            <a:ext cx="3077464" cy="1981200"/>
          </a:xfrm>
          <a:prstGeom prst="rect">
            <a:avLst/>
          </a:prstGeom>
          <a:noFill/>
        </p:spPr>
      </p:pic>
      <p:pic>
        <p:nvPicPr>
          <p:cNvPr id="22532" name="Picture 4" descr="http://i01.i.aliimg.com/photo/v0/11451535/Palm_Oil_Products_Soap_Lotion_Shower_Foa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-3200400"/>
            <a:ext cx="4267200" cy="3200400"/>
          </a:xfrm>
          <a:prstGeom prst="rect">
            <a:avLst/>
          </a:prstGeom>
          <a:noFill/>
        </p:spPr>
      </p:pic>
      <p:pic>
        <p:nvPicPr>
          <p:cNvPr id="22534" name="Picture 6" descr="http://elliebrown.files.wordpress.com/2010/05/nestle_product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6858000"/>
            <a:ext cx="2895600" cy="33510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81600" y="-2133600"/>
            <a:ext cx="3352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/>
              <a:t>Bad</a:t>
            </a:r>
            <a:endParaRPr lang="en-US" sz="9600" dirty="0"/>
          </a:p>
        </p:txBody>
      </p:sp>
      <p:sp>
        <p:nvSpPr>
          <p:cNvPr id="7" name="Rectangle 6"/>
          <p:cNvSpPr/>
          <p:nvPr/>
        </p:nvSpPr>
        <p:spPr>
          <a:xfrm>
            <a:off x="457200" y="7010400"/>
            <a:ext cx="22108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600" dirty="0" smtClean="0">
                <a:solidFill>
                  <a:prstClr val="black"/>
                </a:solidFill>
              </a:rPr>
              <a:t>Bad</a:t>
            </a:r>
            <a:endParaRPr lang="en-US" sz="9600" dirty="0">
              <a:solidFill>
                <a:prstClr val="black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86400" y="7772400"/>
            <a:ext cx="2210862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9600" dirty="0" smtClean="0">
                <a:solidFill>
                  <a:prstClr val="black"/>
                </a:solidFill>
              </a:rPr>
              <a:t>Bad</a:t>
            </a:r>
            <a:endParaRPr lang="en-US" sz="96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1 -0.14434 L 0.65677 -0.866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1" y="-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5 0.15545 L -0.5 0.7439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7" y="2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0.15545 L 1.11022E-16 -0.4883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6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6 -0.11427 L -0.00416 -0.44738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667 0.10756 L -0.48333 0.64053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5" y="2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84 -0.10317 L 0.65417 -0.8026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" y="-3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191000" y="16764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http://www.sciencedaily.com/releases/2009/06/090618084304.htm</a:t>
            </a:r>
            <a:endParaRPr lang="en-US" sz="800" dirty="0"/>
          </a:p>
        </p:txBody>
      </p:sp>
      <p:sp>
        <p:nvSpPr>
          <p:cNvPr id="4" name="Rectangle 3"/>
          <p:cNvSpPr/>
          <p:nvPr/>
        </p:nvSpPr>
        <p:spPr>
          <a:xfrm>
            <a:off x="4191000" y="1905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http://store.saveyourworld.com/The-Two-Headed-Palm-Oil-Monster-s/1605.htm</a:t>
            </a:r>
            <a:endParaRPr lang="en-US" sz="800" dirty="0"/>
          </a:p>
        </p:txBody>
      </p:sp>
      <p:sp>
        <p:nvSpPr>
          <p:cNvPr id="5" name="Rectangle 4"/>
          <p:cNvSpPr/>
          <p:nvPr/>
        </p:nvSpPr>
        <p:spPr>
          <a:xfrm>
            <a:off x="4191000" y="21336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http://globalpatriot.com/2008/11/12/palm-oil-controversy/</a:t>
            </a:r>
            <a:endParaRPr lang="en-US" sz="800" dirty="0"/>
          </a:p>
        </p:txBody>
      </p:sp>
      <p:sp>
        <p:nvSpPr>
          <p:cNvPr id="6" name="Rectangle 5"/>
          <p:cNvSpPr/>
          <p:nvPr/>
        </p:nvSpPr>
        <p:spPr>
          <a:xfrm>
            <a:off x="0" y="9906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http://www.thebalitimes.com/2010/04/16/nestle-greenpeace-orangutan/</a:t>
            </a:r>
            <a:endParaRPr lang="en-US" sz="800" dirty="0"/>
          </a:p>
        </p:txBody>
      </p:sp>
      <p:sp>
        <p:nvSpPr>
          <p:cNvPr id="7" name="Rectangle 6"/>
          <p:cNvSpPr/>
          <p:nvPr/>
        </p:nvSpPr>
        <p:spPr>
          <a:xfrm>
            <a:off x="0" y="12192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http://www.thebalitimes.com/2010/04/16/nestle-greenpeace-orangutan/</a:t>
            </a:r>
            <a:endParaRPr lang="en-US" sz="800" dirty="0"/>
          </a:p>
        </p:txBody>
      </p:sp>
      <p:sp>
        <p:nvSpPr>
          <p:cNvPr id="9" name="Rectangle 8"/>
          <p:cNvSpPr/>
          <p:nvPr/>
        </p:nvSpPr>
        <p:spPr>
          <a:xfrm>
            <a:off x="0" y="14478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http://www.allaboutwildlife.com/endangered-rainforest-species-orangutans</a:t>
            </a:r>
            <a:endParaRPr lang="en-US" sz="800" dirty="0"/>
          </a:p>
        </p:txBody>
      </p:sp>
      <p:sp>
        <p:nvSpPr>
          <p:cNvPr id="10" name="Rectangle 9"/>
          <p:cNvSpPr/>
          <p:nvPr/>
        </p:nvSpPr>
        <p:spPr>
          <a:xfrm>
            <a:off x="0" y="16764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http://www.acuteaday.com/blog/category/orangutans/</a:t>
            </a:r>
            <a:endParaRPr lang="en-US" sz="800" dirty="0"/>
          </a:p>
        </p:txBody>
      </p:sp>
      <p:sp>
        <p:nvSpPr>
          <p:cNvPr id="11" name="Rectangle 10"/>
          <p:cNvSpPr/>
          <p:nvPr/>
        </p:nvSpPr>
        <p:spPr>
          <a:xfrm>
            <a:off x="0" y="1905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http://www.pbs.org/edens/borneo/awesome.html</a:t>
            </a:r>
            <a:endParaRPr lang="en-US" sz="800" dirty="0"/>
          </a:p>
        </p:txBody>
      </p:sp>
      <p:sp>
        <p:nvSpPr>
          <p:cNvPr id="12" name="Rectangle 11"/>
          <p:cNvSpPr/>
          <p:nvPr/>
        </p:nvSpPr>
        <p:spPr>
          <a:xfrm>
            <a:off x="0" y="23622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http://www.maf-uk.org/MAFs_emergency_response_to_Sumatra_earthquake/2593.id</a:t>
            </a:r>
            <a:endParaRPr lang="en-US" sz="800" dirty="0"/>
          </a:p>
        </p:txBody>
      </p:sp>
      <p:sp>
        <p:nvSpPr>
          <p:cNvPr id="13" name="Rectangle 12"/>
          <p:cNvSpPr/>
          <p:nvPr/>
        </p:nvSpPr>
        <p:spPr>
          <a:xfrm>
            <a:off x="4191000" y="1447800"/>
            <a:ext cx="13821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http://obrag.org/?p=48850</a:t>
            </a:r>
            <a:endParaRPr lang="en-US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2362200" y="152400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Resources</a:t>
            </a:r>
            <a:endParaRPr lang="en-US" sz="2000" dirty="0"/>
          </a:p>
        </p:txBody>
      </p:sp>
      <p:sp>
        <p:nvSpPr>
          <p:cNvPr id="15" name="Rectangle 14"/>
          <p:cNvSpPr/>
          <p:nvPr/>
        </p:nvSpPr>
        <p:spPr>
          <a:xfrm>
            <a:off x="0" y="21336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http://www.ethicalconsumer.org/BuyersGuides/Food/Biscuits.aspx</a:t>
            </a:r>
            <a:endParaRPr lang="en-US" sz="800" dirty="0"/>
          </a:p>
        </p:txBody>
      </p:sp>
      <p:sp>
        <p:nvSpPr>
          <p:cNvPr id="17" name="Rectangle 16"/>
          <p:cNvSpPr/>
          <p:nvPr/>
        </p:nvSpPr>
        <p:spPr>
          <a:xfrm>
            <a:off x="4191000" y="27432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google.com/imgres?q=palmoil&amp;hl=en&amp;biw=1600&amp;bih=1020&amp;gbv=2&amp;tbm=isch&amp;tbnid=os76x5rq7x4s_M:&amp;imgrefurl=http://sk93ovm.edu.glogster.com/palm-oil/&amp;docid=LMDco5uukvn4NM&amp;imgurl=http://edu.glogster.com/media/4/13/87/86/13878663.jpg&amp;w=468&amp;h=312&amp;ei=_IwRT86iFYHr0gHOo7CpAw&amp;zoom=1&amp;iact=hc&amp;vpx=721&amp;vpy=332&amp;dur=2455&amp;hovh=183&amp;hovw=275&amp;tx=178&amp;ty=154&amp;sig=105622503660791567129&amp;page=1&amp;tbnh=155&amp;tbnw=198&amp;start=0&amp;ndsp=33&amp;ved=1t:429,r:10,s:0</a:t>
            </a:r>
            <a:endParaRPr lang="en-US" sz="800" dirty="0"/>
          </a:p>
        </p:txBody>
      </p:sp>
      <p:sp>
        <p:nvSpPr>
          <p:cNvPr id="18" name="Rectangle 17"/>
          <p:cNvSpPr/>
          <p:nvPr/>
        </p:nvSpPr>
        <p:spPr>
          <a:xfrm>
            <a:off x="0" y="25908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http://www.topnews.in/commodity-outlook-crude-palm-oil-kediacommodity-2293620</a:t>
            </a:r>
            <a:endParaRPr lang="en-US" sz="800" dirty="0"/>
          </a:p>
        </p:txBody>
      </p:sp>
      <p:sp>
        <p:nvSpPr>
          <p:cNvPr id="19" name="Rectangle 18"/>
          <p:cNvSpPr/>
          <p:nvPr/>
        </p:nvSpPr>
        <p:spPr>
          <a:xfrm>
            <a:off x="0" y="2819400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http://www.developing8.org/2010/05/10/indonesia-malaysia-palm-oil-makers-join-forces-against-critics/</a:t>
            </a:r>
            <a:endParaRPr lang="en-US" sz="800" dirty="0"/>
          </a:p>
        </p:txBody>
      </p:sp>
      <p:sp>
        <p:nvSpPr>
          <p:cNvPr id="20" name="Rectangle 19"/>
          <p:cNvSpPr/>
          <p:nvPr/>
        </p:nvSpPr>
        <p:spPr>
          <a:xfrm>
            <a:off x="0" y="3200400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http://www.manufacturer.com/business/search?type=SellLeads&amp;isnew=all&amp;keywords=container+seals&amp;arg=&amp;d=&amp;o=o149</a:t>
            </a:r>
            <a:endParaRPr lang="en-US" sz="800" dirty="0"/>
          </a:p>
        </p:txBody>
      </p:sp>
      <p:sp>
        <p:nvSpPr>
          <p:cNvPr id="21" name="Rectangle 20"/>
          <p:cNvSpPr/>
          <p:nvPr/>
        </p:nvSpPr>
        <p:spPr>
          <a:xfrm>
            <a:off x="0" y="3581400"/>
            <a:ext cx="184056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http://chiloekayak.com/custom.html</a:t>
            </a:r>
            <a:endParaRPr lang="en-US" sz="800" dirty="0"/>
          </a:p>
        </p:txBody>
      </p:sp>
      <p:sp>
        <p:nvSpPr>
          <p:cNvPr id="22" name="Rectangle 21"/>
          <p:cNvSpPr/>
          <p:nvPr/>
        </p:nvSpPr>
        <p:spPr>
          <a:xfrm>
            <a:off x="0" y="38862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http://travel.mongabay.com/indonesia/images/kalimantan_0160.html</a:t>
            </a:r>
            <a:endParaRPr lang="en-US" sz="800" dirty="0"/>
          </a:p>
        </p:txBody>
      </p:sp>
      <p:sp>
        <p:nvSpPr>
          <p:cNvPr id="23" name="Rectangle 22"/>
          <p:cNvSpPr/>
          <p:nvPr/>
        </p:nvSpPr>
        <p:spPr>
          <a:xfrm>
            <a:off x="0" y="4267200"/>
            <a:ext cx="4114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http://www.telegraph.co.uk/earth/wildlife/5915964/Orang-utans-under-threat-as-BHP-Billiton-withdraws-from-Borneo.html</a:t>
            </a:r>
            <a:endParaRPr lang="en-US" sz="800" dirty="0"/>
          </a:p>
        </p:txBody>
      </p:sp>
      <p:sp>
        <p:nvSpPr>
          <p:cNvPr id="24" name="Rectangle 23"/>
          <p:cNvSpPr/>
          <p:nvPr/>
        </p:nvSpPr>
        <p:spPr>
          <a:xfrm>
            <a:off x="0" y="47244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http://mynameamiko.blogspot.com/2011/01/o-is-for-orang-utan.html</a:t>
            </a:r>
            <a:endParaRPr lang="en-US" sz="800" dirty="0"/>
          </a:p>
        </p:txBody>
      </p:sp>
      <p:sp>
        <p:nvSpPr>
          <p:cNvPr id="25" name="Rectangle 24"/>
          <p:cNvSpPr/>
          <p:nvPr/>
        </p:nvSpPr>
        <p:spPr>
          <a:xfrm>
            <a:off x="4191000" y="365760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google.com/imgres?q=orangutans&amp;hl=en&amp;biw=1600&amp;bih=1020&amp;gbv=2&amp;tbm=isch&amp;tbnid=RhFx3WeLM2hiLM:&amp;imgrefurl=http://sp3t3ou.edu.glogster.com/endangered-orangutans/&amp;docid=u4PdXjNtGZJNIM&amp;imgurl=http://edu.glogster.com/media/3/13/87/51/13875190.jpg&amp;w=500&amp;h=487&amp;ei=UjsST8K5N_O00AHL2-GRCQ&amp;zoom=1&amp;iact=hc&amp;vpx=181&amp;vpy=491&amp;dur=2284&amp;hovh=222&amp;hovw=227&amp;tx=165&amp;ty=142&amp;sig=105622503660791567129&amp;page=2&amp;tbnh=149&amp;tbnw=153&amp;start=38&amp;ndsp=45&amp;ved=1t:429,r:0,s:38</a:t>
            </a:r>
            <a:endParaRPr lang="en-US" sz="800" dirty="0"/>
          </a:p>
        </p:txBody>
      </p:sp>
      <p:sp>
        <p:nvSpPr>
          <p:cNvPr id="26" name="Rectangle 25"/>
          <p:cNvSpPr/>
          <p:nvPr/>
        </p:nvSpPr>
        <p:spPr>
          <a:xfrm>
            <a:off x="0" y="5029200"/>
            <a:ext cx="1858201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/>
              <a:t>http://pattyshenker.com/archives/911</a:t>
            </a:r>
            <a:endParaRPr lang="en-US" sz="800" dirty="0"/>
          </a:p>
        </p:txBody>
      </p:sp>
      <p:sp>
        <p:nvSpPr>
          <p:cNvPr id="27" name="Rectangle 26"/>
          <p:cNvSpPr/>
          <p:nvPr/>
        </p:nvSpPr>
        <p:spPr>
          <a:xfrm>
            <a:off x="0" y="5334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http://williamcalvin.com/portraits/apes.htm</a:t>
            </a:r>
            <a:endParaRPr lang="en-US" sz="800" dirty="0"/>
          </a:p>
        </p:txBody>
      </p:sp>
      <p:sp>
        <p:nvSpPr>
          <p:cNvPr id="28" name="Rectangle 27"/>
          <p:cNvSpPr/>
          <p:nvPr/>
        </p:nvSpPr>
        <p:spPr>
          <a:xfrm>
            <a:off x="0" y="56388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http://vari.co.in/categories.php?constituency=Bhadrachelam&amp;&amp;name=208&amp;&amp;categoryid=6&amp;&amp;subcategoryid=225</a:t>
            </a:r>
            <a:endParaRPr lang="en-US" sz="800" dirty="0"/>
          </a:p>
        </p:txBody>
      </p:sp>
      <p:sp>
        <p:nvSpPr>
          <p:cNvPr id="29" name="Rectangle 28"/>
          <p:cNvSpPr/>
          <p:nvPr/>
        </p:nvSpPr>
        <p:spPr>
          <a:xfrm>
            <a:off x="0" y="6096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http://www.colonialchem.com/Company/50/Palm-Oil-Statement</a:t>
            </a:r>
            <a:endParaRPr lang="en-US" sz="800" dirty="0"/>
          </a:p>
        </p:txBody>
      </p:sp>
      <p:sp>
        <p:nvSpPr>
          <p:cNvPr id="30" name="Rectangle 29"/>
          <p:cNvSpPr/>
          <p:nvPr/>
        </p:nvSpPr>
        <p:spPr>
          <a:xfrm>
            <a:off x="4191000" y="46482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http://news.bbc.co.uk/panorama/hi/front_page/newsid_8517000/8517093.stm</a:t>
            </a:r>
            <a:endParaRPr lang="en-US" sz="800" dirty="0"/>
          </a:p>
        </p:txBody>
      </p:sp>
      <p:sp>
        <p:nvSpPr>
          <p:cNvPr id="31" name="Rectangle 30"/>
          <p:cNvSpPr/>
          <p:nvPr/>
        </p:nvSpPr>
        <p:spPr>
          <a:xfrm>
            <a:off x="4191000" y="49530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http://www.alibaba.com/product-free/11451535/Palm_Oil_Products_Soap_Lotion_Shower.html</a:t>
            </a:r>
            <a:endParaRPr lang="en-US" sz="800" dirty="0"/>
          </a:p>
        </p:txBody>
      </p:sp>
      <p:sp>
        <p:nvSpPr>
          <p:cNvPr id="32" name="Rectangle 31"/>
          <p:cNvSpPr/>
          <p:nvPr/>
        </p:nvSpPr>
        <p:spPr>
          <a:xfrm>
            <a:off x="4191000" y="2362200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http://elliebrown.wordpress.com/2010/05/18/social-media-backlash-pushes-nestle-to-evaluate-palm-oil-policies/</a:t>
            </a:r>
            <a:endParaRPr lang="en-US" sz="800" dirty="0"/>
          </a:p>
        </p:txBody>
      </p:sp>
      <p:sp>
        <p:nvSpPr>
          <p:cNvPr id="33" name="Rectangle 32"/>
          <p:cNvSpPr/>
          <p:nvPr/>
        </p:nvSpPr>
        <p:spPr>
          <a:xfrm>
            <a:off x="4191000" y="9906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http://www.cosmosmagazine.com/features/online/3086/oil-or-orangutans</a:t>
            </a:r>
            <a:endParaRPr lang="en-US" sz="800" dirty="0"/>
          </a:p>
        </p:txBody>
      </p:sp>
      <p:sp>
        <p:nvSpPr>
          <p:cNvPr id="34" name="Rectangle 33"/>
          <p:cNvSpPr/>
          <p:nvPr/>
        </p:nvSpPr>
        <p:spPr>
          <a:xfrm>
            <a:off x="4191000" y="1219200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 smtClean="0"/>
              <a:t>http://discover-indo.tierranet.com/blog/?p=24</a:t>
            </a:r>
            <a:endParaRPr lang="en-US" sz="800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3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2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3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3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3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8" dur="3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3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3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30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3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0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4" dur="3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3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30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2" dur="3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30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3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3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8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3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530</TotalTime>
  <Words>247</Words>
  <Application>Microsoft Office PowerPoint</Application>
  <PresentationFormat>On-screen Show (4:3)</PresentationFormat>
  <Paragraphs>55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Flow</vt:lpstr>
      <vt:lpstr>Orangutans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Orangutans</dc:title>
  <dc:creator>njtransit</dc:creator>
  <cp:lastModifiedBy>Teacher</cp:lastModifiedBy>
  <cp:revision>92</cp:revision>
  <dcterms:created xsi:type="dcterms:W3CDTF">2012-01-14T02:42:24Z</dcterms:created>
  <dcterms:modified xsi:type="dcterms:W3CDTF">2012-01-18T19:43:44Z</dcterms:modified>
</cp:coreProperties>
</file>